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401575-90A4-70D5-1D04-4E4FBCC08665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166813" y="1339453"/>
            <a:ext cx="8834437" cy="4572000"/>
          </a:xfrm>
        </p:spPr>
        <p:txBody>
          <a:bodyPr>
            <a:normAutofit/>
          </a:bodyPr>
          <a:lstStyle/>
          <a:p>
            <a:r>
              <a:rPr lang="en-IN" dirty="0" err="1"/>
              <a:t>কৃষ্ণদাস</a:t>
            </a:r>
            <a:r>
              <a:rPr lang="en-IN" dirty="0"/>
              <a:t> </a:t>
            </a:r>
            <a:r>
              <a:rPr lang="en-IN" dirty="0" err="1"/>
              <a:t>কবিরাজ</a:t>
            </a:r>
            <a:r>
              <a:rPr lang="en-IN" dirty="0"/>
              <a:t> ও </a:t>
            </a:r>
            <a:r>
              <a:rPr lang="en-IN" dirty="0" err="1"/>
              <a:t>অন্যান্য</a:t>
            </a:r>
            <a:r>
              <a:rPr lang="en-IN" dirty="0"/>
              <a:t> </a:t>
            </a:r>
            <a:r>
              <a:rPr lang="en-IN" dirty="0" err="1"/>
              <a:t>জীবনীকার</a:t>
            </a:r>
            <a:r>
              <a:rPr lang="en-IN" dirty="0"/>
              <a:t/>
            </a:r>
            <a:br>
              <a:rPr lang="en-IN" dirty="0"/>
            </a:br>
            <a:r>
              <a:rPr lang="en-IN" dirty="0"/>
              <a:t/>
            </a:r>
            <a:br>
              <a:rPr lang="en-IN" dirty="0"/>
            </a:br>
            <a:r>
              <a:rPr lang="en-IN" dirty="0" err="1"/>
              <a:t>শ্রীচৈতন্যচরিতামৃত</a:t>
            </a:r>
            <a:r>
              <a:rPr lang="en-IN" dirty="0"/>
              <a:t/>
            </a:r>
            <a:br>
              <a:rPr lang="en-IN" dirty="0"/>
            </a:br>
            <a:r>
              <a:rPr lang="en-IN" dirty="0"/>
              <a:t/>
            </a:r>
            <a:br>
              <a:rPr lang="en-IN" dirty="0"/>
            </a:br>
            <a:r>
              <a:rPr lang="en-IN" dirty="0" err="1"/>
              <a:t>লোচনদাস</a:t>
            </a:r>
            <a:r>
              <a:rPr lang="en-IN" dirty="0"/>
              <a:t> ও </a:t>
            </a:r>
            <a:r>
              <a:rPr lang="en-IN" dirty="0" err="1"/>
              <a:t>জয়ানন্দের</a:t>
            </a:r>
            <a:r>
              <a:rPr lang="en-IN" dirty="0"/>
              <a:t/>
            </a:r>
            <a:br>
              <a:rPr lang="en-IN" dirty="0"/>
            </a:br>
            <a:r>
              <a:rPr lang="en-IN" dirty="0"/>
              <a:t/>
            </a:r>
            <a:br>
              <a:rPr lang="en-IN" dirty="0"/>
            </a:br>
            <a:r>
              <a:rPr lang="en-IN" dirty="0" err="1"/>
              <a:t>চৈতন্যমঙ্গল</a:t>
            </a:r>
            <a:r>
              <a:rPr lang="en-IN" dirty="0"/>
              <a:t/>
            </a:r>
            <a:br>
              <a:rPr lang="en-IN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09677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07DEDDD-DED7-7D50-5363-6E2809929E79}"/>
              </a:ext>
            </a:extLst>
          </p:cNvPr>
          <p:cNvSpPr txBox="1"/>
          <p:nvPr/>
        </p:nvSpPr>
        <p:spPr>
          <a:xfrm>
            <a:off x="2393157" y="571501"/>
            <a:ext cx="7643812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IN" dirty="0"/>
          </a:p>
          <a:p>
            <a:r>
              <a:rPr lang="as-IN" dirty="0"/>
              <a:t>কৃষ্ণদাস কবিরাজের ব্যক্তিগত পরিচয়</a:t>
            </a:r>
            <a:endParaRPr lang="en-IN" dirty="0"/>
          </a:p>
          <a:p>
            <a:endParaRPr lang="en-IN" dirty="0"/>
          </a:p>
          <a:p>
            <a:r>
              <a:rPr lang="as-IN" dirty="0"/>
              <a:t>জন্ম -- আনুমানিক </a:t>
            </a:r>
            <a:r>
              <a:rPr lang="bn-BD" dirty="0" smtClean="0"/>
              <a:t>চদ্দশো </a:t>
            </a:r>
            <a:r>
              <a:rPr lang="as-IN" dirty="0" smtClean="0"/>
              <a:t>খ্রীস্টাব্দে </a:t>
            </a:r>
            <a:endParaRPr lang="en-IN" dirty="0"/>
          </a:p>
          <a:p>
            <a:endParaRPr lang="en-IN" dirty="0"/>
          </a:p>
          <a:p>
            <a:r>
              <a:rPr lang="as-IN" dirty="0"/>
              <a:t>পিতা ও মাতা- ভাগীরথ ও সুনন্দা দেবী</a:t>
            </a:r>
            <a:endParaRPr lang="en-IN" dirty="0"/>
          </a:p>
          <a:p>
            <a:endParaRPr lang="en-IN" dirty="0"/>
          </a:p>
          <a:p>
            <a:r>
              <a:rPr lang="as-IN" dirty="0"/>
              <a:t>জন্মস্থান-- কাটোয়ার নিকট ঝামটপুর গ্রামে</a:t>
            </a:r>
            <a:endParaRPr lang="en-IN" dirty="0"/>
          </a:p>
          <a:p>
            <a:endParaRPr lang="en-IN" dirty="0"/>
          </a:p>
          <a:p>
            <a:r>
              <a:rPr lang="as-IN" dirty="0"/>
              <a:t>কাব্য রচনা কাল </a:t>
            </a:r>
            <a:endParaRPr lang="en-IN" dirty="0"/>
          </a:p>
          <a:p>
            <a:endParaRPr lang="en-IN" dirty="0"/>
          </a:p>
          <a:p>
            <a:r>
              <a:rPr lang="as-IN" dirty="0"/>
              <a:t>যা পাওয়া যায় </a:t>
            </a:r>
            <a:r>
              <a:rPr lang="en-IN" dirty="0" smtClean="0"/>
              <a:t>–</a:t>
            </a:r>
            <a:r>
              <a:rPr lang="as-IN" dirty="0" smtClean="0"/>
              <a:t> </a:t>
            </a:r>
            <a:r>
              <a:rPr lang="bn-BD" dirty="0" smtClean="0"/>
              <a:t>ষোলশ </a:t>
            </a:r>
            <a:r>
              <a:rPr lang="as-IN" dirty="0" smtClean="0"/>
              <a:t>খ্রীষ্টাব্দ</a:t>
            </a:r>
            <a:r>
              <a:rPr lang="as-IN" dirty="0"/>
              <a:t>, </a:t>
            </a:r>
            <a:r>
              <a:rPr lang="bn-BD" dirty="0" smtClean="0"/>
              <a:t>ষোলশ পনেরো </a:t>
            </a:r>
            <a:r>
              <a:rPr lang="as-IN" dirty="0" smtClean="0"/>
              <a:t>খ্রীস্টাব্দ</a:t>
            </a:r>
            <a:r>
              <a:rPr lang="bn-BD" dirty="0" smtClean="0"/>
              <a:t> </a:t>
            </a:r>
            <a:endParaRPr lang="en-IN" dirty="0"/>
          </a:p>
          <a:p>
            <a:endParaRPr lang="en-IN" dirty="0"/>
          </a:p>
          <a:p>
            <a:r>
              <a:rPr lang="as-IN" dirty="0"/>
              <a:t>কেউ কেউ মনে করেন </a:t>
            </a:r>
            <a:r>
              <a:rPr lang="bn-BD" dirty="0" smtClean="0"/>
              <a:t>পনেরশো সত্তর থেকে আশি  </a:t>
            </a:r>
            <a:r>
              <a:rPr lang="as-IN" dirty="0" smtClean="0"/>
              <a:t> খ্রীস্টব্দে</a:t>
            </a:r>
            <a:endParaRPr lang="bn-BD" dirty="0" smtClean="0"/>
          </a:p>
          <a:p>
            <a:r>
              <a:rPr lang="as-IN" dirty="0" smtClean="0"/>
              <a:t> </a:t>
            </a:r>
            <a:endParaRPr lang="bn-BD" dirty="0" smtClean="0"/>
          </a:p>
          <a:p>
            <a:r>
              <a:rPr lang="as-IN" dirty="0" smtClean="0"/>
              <a:t>আবার</a:t>
            </a:r>
            <a:r>
              <a:rPr lang="bn-BD" dirty="0" smtClean="0"/>
              <a:t>পনেরশো নব্বই থেকে বিরানব্বই</a:t>
            </a:r>
            <a:r>
              <a:rPr lang="as-IN" dirty="0" smtClean="0"/>
              <a:t> </a:t>
            </a:r>
            <a:r>
              <a:rPr lang="as-IN" dirty="0"/>
              <a:t>এর পরে কাব্যটি রচনা আরম্ভ হয় বলে কেউ</a:t>
            </a:r>
            <a:endParaRPr lang="en-IN" dirty="0"/>
          </a:p>
          <a:p>
            <a:endParaRPr lang="en-IN" dirty="0"/>
          </a:p>
          <a:p>
            <a:r>
              <a:rPr lang="as-IN" dirty="0"/>
              <a:t> কেউ বলেছেন, নানা তথ্য অনুযায়ী</a:t>
            </a:r>
            <a:r>
              <a:rPr lang="as-IN" dirty="0" smtClean="0"/>
              <a:t>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70459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1A22E9C-51E1-DBDD-34D3-C05311E4AD1B}"/>
              </a:ext>
            </a:extLst>
          </p:cNvPr>
          <p:cNvSpPr txBox="1"/>
          <p:nvPr/>
        </p:nvSpPr>
        <p:spPr>
          <a:xfrm>
            <a:off x="1089423" y="500064"/>
            <a:ext cx="8447484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IN" dirty="0"/>
          </a:p>
          <a:p>
            <a:endParaRPr lang="en-IN" dirty="0"/>
          </a:p>
          <a:p>
            <a:r>
              <a:rPr lang="as-IN" dirty="0"/>
              <a:t>তিনটি </a:t>
            </a:r>
            <a:r>
              <a:rPr lang="as-IN" dirty="0" smtClean="0"/>
              <a:t>খণ্ডের</a:t>
            </a:r>
            <a:r>
              <a:rPr lang="bn-BD" dirty="0" smtClean="0"/>
              <a:t>বাষট্টি</a:t>
            </a:r>
            <a:r>
              <a:rPr lang="as-IN" dirty="0" smtClean="0"/>
              <a:t>টি </a:t>
            </a:r>
            <a:r>
              <a:rPr lang="as-IN" dirty="0"/>
              <a:t>অধ্যায় নিয়ে </a:t>
            </a:r>
            <a:r>
              <a:rPr lang="as-IN" dirty="0" smtClean="0"/>
              <a:t>রচ</a:t>
            </a:r>
            <a:r>
              <a:rPr lang="bn-BD" dirty="0" smtClean="0"/>
              <a:t>ত </a:t>
            </a:r>
            <a:r>
              <a:rPr lang="as-IN" dirty="0" smtClean="0"/>
              <a:t>কাব্যটি</a:t>
            </a:r>
            <a:endParaRPr lang="en-IN" dirty="0"/>
          </a:p>
          <a:p>
            <a:endParaRPr lang="en-IN" dirty="0"/>
          </a:p>
          <a:p>
            <a:r>
              <a:rPr lang="as-IN" dirty="0"/>
              <a:t>আদি খণ্ডে </a:t>
            </a:r>
            <a:r>
              <a:rPr lang="bn-BD" dirty="0" smtClean="0"/>
              <a:t>সতের</a:t>
            </a:r>
            <a:r>
              <a:rPr lang="as-IN" dirty="0" smtClean="0"/>
              <a:t>টি</a:t>
            </a:r>
            <a:r>
              <a:rPr lang="as-IN" dirty="0"/>
              <a:t>।</a:t>
            </a:r>
            <a:endParaRPr lang="en-IN" dirty="0"/>
          </a:p>
          <a:p>
            <a:r>
              <a:rPr lang="bn-BD" dirty="0" smtClean="0"/>
              <a:t> </a:t>
            </a:r>
            <a:endParaRPr lang="en-IN" dirty="0"/>
          </a:p>
          <a:p>
            <a:r>
              <a:rPr lang="as-IN" dirty="0"/>
              <a:t> এখানে চৈতন্য দেবের  </a:t>
            </a:r>
            <a:endParaRPr lang="en-IN" dirty="0"/>
          </a:p>
          <a:p>
            <a:endParaRPr lang="en-IN" dirty="0"/>
          </a:p>
          <a:p>
            <a:r>
              <a:rPr lang="as-IN" dirty="0"/>
              <a:t> জন্ম থেকে সন্ন্যাস গ্রহণের কাহিনি বর্ণিত</a:t>
            </a:r>
            <a:endParaRPr lang="en-IN" dirty="0"/>
          </a:p>
          <a:p>
            <a:endParaRPr lang="en-IN" dirty="0"/>
          </a:p>
          <a:p>
            <a:r>
              <a:rPr lang="as-IN" dirty="0"/>
              <a:t>নিমাই এর বাল্য, কৌশর ও যৌবনের কাহিনি</a:t>
            </a:r>
            <a:r>
              <a:rPr lang="en-IN" dirty="0"/>
              <a:t>,</a:t>
            </a:r>
          </a:p>
          <a:p>
            <a:endParaRPr lang="en-IN" dirty="0"/>
          </a:p>
          <a:p>
            <a:r>
              <a:rPr lang="as-IN" dirty="0"/>
              <a:t> নবদ্বীপ লীলা, নানা তত্ত্ব,  চৈতন্য অবতার গ্রহণের তাৎপর্য,</a:t>
            </a:r>
            <a:endParaRPr lang="en-IN" dirty="0"/>
          </a:p>
          <a:p>
            <a:endParaRPr lang="en-IN" dirty="0"/>
          </a:p>
          <a:p>
            <a:r>
              <a:rPr lang="as-IN" dirty="0"/>
              <a:t>  রাগানুগার ভক্তির মুল বৈশিষ্ট্য,  </a:t>
            </a:r>
            <a:endParaRPr lang="en-IN" dirty="0"/>
          </a:p>
          <a:p>
            <a:endParaRPr lang="en-IN" dirty="0"/>
          </a:p>
          <a:p>
            <a:r>
              <a:rPr lang="as-IN" dirty="0"/>
              <a:t>রাধাকৃষ্ণ তত্ত্ব,</a:t>
            </a:r>
            <a:r>
              <a:rPr lang="en-IN" dirty="0"/>
              <a:t> </a:t>
            </a:r>
            <a:r>
              <a:rPr lang="as-IN" dirty="0"/>
              <a:t>রাধাকৃষ্ণের সঙ্গে চৈতন্য দেবের সম্পর্ক, </a:t>
            </a:r>
            <a:endParaRPr lang="en-IN" dirty="0"/>
          </a:p>
          <a:p>
            <a:endParaRPr lang="en-IN" dirty="0"/>
          </a:p>
          <a:p>
            <a:r>
              <a:rPr lang="as-IN" dirty="0"/>
              <a:t> ষড়গোস্বামীদের বর্ণত তত্ত্ব সম্পর্কে আলোচনা</a:t>
            </a:r>
            <a:endParaRPr lang="en-IN" dirty="0"/>
          </a:p>
          <a:p>
            <a:endParaRPr lang="en-I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88731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B92D434-7EE7-18A2-C4FA-6EFA0E53F50F}"/>
              </a:ext>
            </a:extLst>
          </p:cNvPr>
          <p:cNvSpPr txBox="1"/>
          <p:nvPr/>
        </p:nvSpPr>
        <p:spPr>
          <a:xfrm>
            <a:off x="2234654" y="457201"/>
            <a:ext cx="7722691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s-IN" dirty="0"/>
              <a:t>মধ্য খণ্ডে </a:t>
            </a:r>
            <a:r>
              <a:rPr lang="bn-BD" dirty="0" smtClean="0"/>
              <a:t>পঁচিশ</a:t>
            </a:r>
            <a:r>
              <a:rPr lang="as-IN" dirty="0" smtClean="0"/>
              <a:t>টি</a:t>
            </a:r>
            <a:endParaRPr lang="en-IN" dirty="0"/>
          </a:p>
          <a:p>
            <a:r>
              <a:rPr lang="bn-BD" dirty="0" smtClean="0"/>
              <a:t> </a:t>
            </a:r>
            <a:endParaRPr lang="en-IN" dirty="0"/>
          </a:p>
          <a:p>
            <a:r>
              <a:rPr lang="as-IN" dirty="0"/>
              <a:t>মহাপ্রভুর সন্ন্যাস গ্রহণ, নীলাচলে আগমন,দাক্ষিণাত্য ভ্রমণের</a:t>
            </a:r>
            <a:endParaRPr lang="en-IN" dirty="0"/>
          </a:p>
          <a:p>
            <a:endParaRPr lang="en-IN" dirty="0"/>
          </a:p>
          <a:p>
            <a:r>
              <a:rPr lang="as-IN" dirty="0"/>
              <a:t> বিবরণ,রামানন্দের সঙ্গে চৈতন্য দেবের সাধ্যসাধন তত্ত্ব</a:t>
            </a:r>
            <a:endParaRPr lang="en-IN" dirty="0"/>
          </a:p>
          <a:p>
            <a:endParaRPr lang="en-IN" dirty="0"/>
          </a:p>
          <a:p>
            <a:r>
              <a:rPr lang="as-IN" dirty="0"/>
              <a:t>রামানন্দের প্রেম তত্ত্বের অপূর্ব ব্যাখ্যা  </a:t>
            </a:r>
            <a:endParaRPr lang="en-IN" dirty="0"/>
          </a:p>
          <a:p>
            <a:endParaRPr lang="en-IN" dirty="0"/>
          </a:p>
          <a:p>
            <a:r>
              <a:rPr lang="as-IN" dirty="0"/>
              <a:t>চৈতন্যদেবের নীলাচল বাস এর বিবরণ</a:t>
            </a:r>
            <a:r>
              <a:rPr lang="en-IN" dirty="0"/>
              <a:t>, </a:t>
            </a:r>
            <a:r>
              <a:rPr lang="as-IN" dirty="0"/>
              <a:t>রূপ সনাতন শিক্ষা</a:t>
            </a:r>
            <a:endParaRPr lang="en-IN" dirty="0"/>
          </a:p>
          <a:p>
            <a:endParaRPr lang="en-IN" dirty="0"/>
          </a:p>
          <a:p>
            <a:r>
              <a:rPr lang="as-IN" dirty="0"/>
              <a:t> এবং মহাপ্রভুর পুনরায় নীলাচলে  প্রত্যাবর্তন </a:t>
            </a:r>
            <a:endParaRPr lang="en-IN" dirty="0"/>
          </a:p>
          <a:p>
            <a:endParaRPr lang="en-IN" dirty="0"/>
          </a:p>
          <a:p>
            <a:r>
              <a:rPr lang="as-IN" dirty="0"/>
              <a:t>অন্ত্য খণ্ডে </a:t>
            </a:r>
            <a:r>
              <a:rPr lang="bn-BD" dirty="0" smtClean="0"/>
              <a:t>দশ</a:t>
            </a:r>
            <a:r>
              <a:rPr lang="as-IN" dirty="0" smtClean="0"/>
              <a:t> </a:t>
            </a:r>
            <a:r>
              <a:rPr lang="as-IN" dirty="0"/>
              <a:t>টি খণ্ড </a:t>
            </a:r>
            <a:endParaRPr lang="en-IN" dirty="0"/>
          </a:p>
          <a:p>
            <a:endParaRPr lang="en-IN" dirty="0"/>
          </a:p>
          <a:p>
            <a:r>
              <a:rPr lang="as-IN" dirty="0"/>
              <a:t>চৈতন্যদেবের শেষ জীবনের</a:t>
            </a:r>
            <a:r>
              <a:rPr lang="en-IN" dirty="0"/>
              <a:t> </a:t>
            </a:r>
            <a:r>
              <a:rPr lang="en-IN" dirty="0" err="1"/>
              <a:t>শেষ</a:t>
            </a:r>
            <a:r>
              <a:rPr lang="en-IN" dirty="0"/>
              <a:t> </a:t>
            </a:r>
            <a:r>
              <a:rPr lang="en-IN" dirty="0" err="1"/>
              <a:t>বার</a:t>
            </a:r>
            <a:r>
              <a:rPr lang="as-IN" dirty="0"/>
              <a:t> বৎসরের অবস্থার দিব্যোন্মত্ত বর্ণন। </a:t>
            </a:r>
            <a:endParaRPr lang="en-IN" dirty="0"/>
          </a:p>
          <a:p>
            <a:endParaRPr lang="en-IN" dirty="0"/>
          </a:p>
          <a:p>
            <a:r>
              <a:rPr lang="as-IN" dirty="0"/>
              <a:t>শ্রীরূপের  নীলাচলে পুনর্মিলন।   হরিদাসের   শিক্ষা ও হরিনাম মাহাত্ম্য  </a:t>
            </a:r>
            <a:endParaRPr lang="en-IN" dirty="0"/>
          </a:p>
          <a:p>
            <a:endParaRPr lang="en-IN" dirty="0"/>
          </a:p>
          <a:p>
            <a:r>
              <a:rPr lang="as-IN" dirty="0"/>
              <a:t>সনাতন প্রসঙ্গ, রঘুনাথ দাস প্রসঙ্গ গৌরাঙ্গ ভক্তদের মিলন, ইত্যাদি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63943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E87FB64-7ED3-70A3-C889-D8410377B933}"/>
              </a:ext>
            </a:extLst>
          </p:cNvPr>
          <p:cNvSpPr txBox="1"/>
          <p:nvPr/>
        </p:nvSpPr>
        <p:spPr>
          <a:xfrm>
            <a:off x="2464594" y="255478"/>
            <a:ext cx="9102327" cy="63470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IN" dirty="0"/>
          </a:p>
          <a:p>
            <a:endParaRPr lang="en-IN" dirty="0"/>
          </a:p>
          <a:p>
            <a:r>
              <a:rPr lang="as-IN" dirty="0"/>
              <a:t>লোচনদাসের চৈতন্যমঙ্গ</a:t>
            </a:r>
            <a:r>
              <a:rPr lang="en-IN" dirty="0"/>
              <a:t>ল</a:t>
            </a:r>
          </a:p>
          <a:p>
            <a:endParaRPr lang="en-IN" dirty="0"/>
          </a:p>
          <a:p>
            <a:endParaRPr lang="en-IN" dirty="0"/>
          </a:p>
          <a:p>
            <a:r>
              <a:rPr lang="as-IN" dirty="0"/>
              <a:t>লোচন দাস বৃন্দাবন দসের সমসাময়িক</a:t>
            </a:r>
            <a:endParaRPr lang="en-IN" dirty="0"/>
          </a:p>
          <a:p>
            <a:endParaRPr lang="en-IN" dirty="0"/>
          </a:p>
          <a:p>
            <a:r>
              <a:rPr lang="as-IN" dirty="0"/>
              <a:t> ত</a:t>
            </a:r>
            <a:r>
              <a:rPr lang="en-IN" dirty="0"/>
              <a:t>া</a:t>
            </a:r>
            <a:r>
              <a:rPr lang="as-IN" dirty="0"/>
              <a:t>র কাব্যে তিনি যে আত্মপরিচয় দিয়েছেন</a:t>
            </a:r>
            <a:r>
              <a:rPr lang="en-IN" dirty="0"/>
              <a:t> </a:t>
            </a:r>
            <a:r>
              <a:rPr lang="en-IN" dirty="0" err="1"/>
              <a:t>তা</a:t>
            </a:r>
            <a:r>
              <a:rPr lang="en-IN" dirty="0"/>
              <a:t> </a:t>
            </a:r>
            <a:r>
              <a:rPr lang="en-IN" dirty="0" err="1"/>
              <a:t>থেকে</a:t>
            </a:r>
            <a:r>
              <a:rPr lang="en-IN" dirty="0"/>
              <a:t> </a:t>
            </a:r>
            <a:r>
              <a:rPr lang="en-IN" dirty="0" err="1"/>
              <a:t>জানা</a:t>
            </a:r>
            <a:r>
              <a:rPr lang="en-IN" dirty="0"/>
              <a:t> </a:t>
            </a:r>
            <a:r>
              <a:rPr lang="en-IN" dirty="0" err="1"/>
              <a:t>যায়</a:t>
            </a:r>
            <a:endParaRPr lang="en-IN" dirty="0"/>
          </a:p>
          <a:p>
            <a:endParaRPr lang="en-IN" dirty="0"/>
          </a:p>
          <a:p>
            <a:r>
              <a:rPr lang="as-IN" dirty="0"/>
              <a:t> বর্ধমান জেলার কোগ্রামে তাঁর জন্ম </a:t>
            </a:r>
            <a:endParaRPr lang="en-IN" dirty="0"/>
          </a:p>
          <a:p>
            <a:endParaRPr lang="en-IN" dirty="0"/>
          </a:p>
          <a:p>
            <a:r>
              <a:rPr lang="as-IN" dirty="0"/>
              <a:t> পিতা কমলকর</a:t>
            </a:r>
            <a:r>
              <a:rPr lang="en-IN" dirty="0"/>
              <a:t> </a:t>
            </a:r>
            <a:r>
              <a:rPr lang="en-IN" dirty="0" err="1"/>
              <a:t>এবং</a:t>
            </a:r>
            <a:r>
              <a:rPr lang="as-IN" dirty="0"/>
              <a:t> মাতা সদানন্দী </a:t>
            </a:r>
            <a:endParaRPr lang="en-IN" dirty="0"/>
          </a:p>
          <a:p>
            <a:endParaRPr lang="en-IN" dirty="0"/>
          </a:p>
          <a:p>
            <a:r>
              <a:rPr lang="as-IN" dirty="0"/>
              <a:t> নরহরির শিষ্য ছিলেন </a:t>
            </a:r>
            <a:endParaRPr lang="en-IN" dirty="0"/>
          </a:p>
          <a:p>
            <a:endParaRPr lang="en-IN" dirty="0"/>
          </a:p>
          <a:p>
            <a:r>
              <a:rPr lang="en-IN" dirty="0" err="1"/>
              <a:t>কাব্য</a:t>
            </a:r>
            <a:r>
              <a:rPr lang="en-IN" dirty="0"/>
              <a:t> </a:t>
            </a:r>
            <a:r>
              <a:rPr lang="en-IN" dirty="0" err="1"/>
              <a:t>রচনা</a:t>
            </a:r>
            <a:r>
              <a:rPr lang="en-IN" dirty="0"/>
              <a:t> </a:t>
            </a:r>
            <a:r>
              <a:rPr lang="en-IN" dirty="0" err="1"/>
              <a:t>কাল</a:t>
            </a:r>
            <a:r>
              <a:rPr lang="en-IN" dirty="0"/>
              <a:t> </a:t>
            </a:r>
          </a:p>
          <a:p>
            <a:endParaRPr lang="en-IN" dirty="0"/>
          </a:p>
          <a:p>
            <a:r>
              <a:rPr lang="as-IN" dirty="0"/>
              <a:t> দীনেশচন্দ্র সেন ও বিমানবিহারী মজুমদারের মতে</a:t>
            </a:r>
            <a:endParaRPr lang="en-IN" dirty="0"/>
          </a:p>
          <a:p>
            <a:endParaRPr lang="en-IN" dirty="0"/>
          </a:p>
          <a:p>
            <a:r>
              <a:rPr lang="as-IN" dirty="0"/>
              <a:t> কাব্যটি  আনুমানিক </a:t>
            </a:r>
            <a:r>
              <a:rPr lang="bn-BD" dirty="0" smtClean="0"/>
              <a:t>পনের শো পঞ্চাশ থেকে ছেষট্টি</a:t>
            </a:r>
            <a:r>
              <a:rPr lang="as-IN" dirty="0" smtClean="0"/>
              <a:t> </a:t>
            </a:r>
            <a:r>
              <a:rPr lang="as-IN" dirty="0"/>
              <a:t>সালে রচিত</a:t>
            </a:r>
            <a:endParaRPr lang="en-IN" dirty="0"/>
          </a:p>
          <a:p>
            <a:endParaRPr lang="en-I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23265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A4CB780-D3B9-306A-E39C-E1E24913D8CC}"/>
              </a:ext>
            </a:extLst>
          </p:cNvPr>
          <p:cNvSpPr txBox="1"/>
          <p:nvPr/>
        </p:nvSpPr>
        <p:spPr>
          <a:xfrm>
            <a:off x="1089422" y="-196454"/>
            <a:ext cx="10537031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IN" dirty="0"/>
          </a:p>
          <a:p>
            <a:endParaRPr lang="en-IN" dirty="0"/>
          </a:p>
          <a:p>
            <a:r>
              <a:rPr lang="as-IN" dirty="0"/>
              <a:t>কাব্যটিতে খণ্ড সংখ্যা </a:t>
            </a:r>
            <a:r>
              <a:rPr lang="bn-BD" dirty="0" smtClean="0"/>
              <a:t>চার</a:t>
            </a:r>
            <a:r>
              <a:rPr lang="as-IN" dirty="0" smtClean="0"/>
              <a:t>টি</a:t>
            </a:r>
            <a:endParaRPr lang="en-IN" dirty="0"/>
          </a:p>
          <a:p>
            <a:endParaRPr lang="en-IN" dirty="0"/>
          </a:p>
          <a:p>
            <a:r>
              <a:rPr lang="as-IN" dirty="0"/>
              <a:t>সূত্র খণ্ডে মঙ্গল কাব্যের মতো বন্দনা ও দেবখণ্ডের বর্ণনা </a:t>
            </a:r>
            <a:endParaRPr lang="en-IN" dirty="0"/>
          </a:p>
          <a:p>
            <a:endParaRPr lang="en-IN" dirty="0"/>
          </a:p>
          <a:p>
            <a:r>
              <a:rPr lang="as-IN" dirty="0"/>
              <a:t>চৈতন্য অবতার এর যৌক্তিকতা </a:t>
            </a:r>
            <a:endParaRPr lang="en-IN" dirty="0"/>
          </a:p>
          <a:p>
            <a:endParaRPr lang="en-IN" dirty="0"/>
          </a:p>
          <a:p>
            <a:r>
              <a:rPr lang="as-IN" dirty="0"/>
              <a:t>আদি খণ্ড </a:t>
            </a:r>
            <a:endParaRPr lang="en-IN" dirty="0"/>
          </a:p>
          <a:p>
            <a:endParaRPr lang="en-IN" dirty="0"/>
          </a:p>
          <a:p>
            <a:r>
              <a:rPr lang="as-IN" dirty="0"/>
              <a:t>চৈতন্যের জন্ম থেকে বয়ঃপ্রাপ্তি  গয়া গমন ও গয়া থেকে</a:t>
            </a:r>
            <a:endParaRPr lang="en-IN" dirty="0"/>
          </a:p>
          <a:p>
            <a:endParaRPr lang="en-IN" dirty="0"/>
          </a:p>
          <a:p>
            <a:r>
              <a:rPr lang="as-IN" dirty="0"/>
              <a:t> প্রত্যাবর্তন মধ্য খন্ড চৈতন্যদেবের নবদ্দীপ লীলা ও </a:t>
            </a:r>
            <a:endParaRPr lang="en-IN" dirty="0"/>
          </a:p>
          <a:p>
            <a:endParaRPr lang="en-IN" dirty="0"/>
          </a:p>
          <a:p>
            <a:r>
              <a:rPr lang="as-IN" dirty="0"/>
              <a:t>উৎকল লীলা </a:t>
            </a:r>
            <a:endParaRPr lang="en-IN" dirty="0"/>
          </a:p>
          <a:p>
            <a:endParaRPr lang="en-IN" dirty="0"/>
          </a:p>
          <a:p>
            <a:r>
              <a:rPr lang="as-IN" dirty="0"/>
              <a:t>শেষ খন্ড </a:t>
            </a:r>
            <a:endParaRPr lang="en-IN" dirty="0"/>
          </a:p>
          <a:p>
            <a:endParaRPr lang="en-IN" dirty="0"/>
          </a:p>
          <a:p>
            <a:r>
              <a:rPr lang="as-IN" dirty="0"/>
              <a:t>মহাপ্রভুর দাক্ষিণাত্য ভ্রমণ রায় রামানন্দ সঙ্গে মিলন </a:t>
            </a:r>
            <a:endParaRPr lang="en-IN" dirty="0"/>
          </a:p>
          <a:p>
            <a:endParaRPr lang="en-IN" dirty="0"/>
          </a:p>
          <a:p>
            <a:r>
              <a:rPr lang="as-IN" dirty="0"/>
              <a:t> নীলাচলে অবস্থান ও চৈতন্যদেবের  অলৌকিক তিরোধান স্থান</a:t>
            </a:r>
            <a:endParaRPr lang="en-IN" dirty="0"/>
          </a:p>
          <a:p>
            <a:endParaRPr lang="en-IN" dirty="0"/>
          </a:p>
          <a:p>
            <a:r>
              <a:rPr lang="as-IN" dirty="0"/>
              <a:t> পেয়েছে মোট </a:t>
            </a:r>
            <a:r>
              <a:rPr lang="bn-BD" dirty="0" smtClean="0"/>
              <a:t>এগার </a:t>
            </a:r>
            <a:r>
              <a:rPr lang="as-IN" dirty="0" smtClean="0"/>
              <a:t>হাজার </a:t>
            </a:r>
            <a:r>
              <a:rPr lang="as-IN" dirty="0"/>
              <a:t>ছত্রে রচিত </a:t>
            </a:r>
            <a:r>
              <a:rPr lang="bn-BD" dirty="0" smtClean="0"/>
              <a:t> 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016783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5B8810F-4BB2-17E6-887D-5D5D08B1DF90}"/>
              </a:ext>
            </a:extLst>
          </p:cNvPr>
          <p:cNvSpPr txBox="1"/>
          <p:nvPr/>
        </p:nvSpPr>
        <p:spPr>
          <a:xfrm>
            <a:off x="3124200" y="1371600"/>
            <a:ext cx="6024264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IN" dirty="0"/>
          </a:p>
          <a:p>
            <a:r>
              <a:rPr lang="as-IN" dirty="0"/>
              <a:t> মুরারি গুপ্তের কড়চার আদর্শে কাহিনী  বিন্যস্ত </a:t>
            </a:r>
            <a:endParaRPr lang="en-IN" dirty="0"/>
          </a:p>
          <a:p>
            <a:endParaRPr lang="en-IN" dirty="0"/>
          </a:p>
          <a:p>
            <a:endParaRPr lang="en-IN" dirty="0"/>
          </a:p>
          <a:p>
            <a:r>
              <a:rPr lang="as-IN" dirty="0"/>
              <a:t> লোকমুখে শোনা গল্প কাহিনী  এর প্রধান উপাদান</a:t>
            </a:r>
            <a:endParaRPr lang="en-IN" dirty="0"/>
          </a:p>
          <a:p>
            <a:endParaRPr lang="en-IN" dirty="0"/>
          </a:p>
          <a:p>
            <a:r>
              <a:rPr lang="as-IN" dirty="0"/>
              <a:t>কাব্যটির মধ্যে বৈষ্ণব সামজের তত্ত্ব আদর্শ ও সাধন</a:t>
            </a:r>
            <a:endParaRPr lang="en-IN" dirty="0"/>
          </a:p>
          <a:p>
            <a:endParaRPr lang="en-IN" dirty="0"/>
          </a:p>
          <a:p>
            <a:r>
              <a:rPr lang="as-IN" dirty="0"/>
              <a:t> প্রণালী বর্ণিত হয়েছে </a:t>
            </a:r>
            <a:endParaRPr lang="en-IN" dirty="0"/>
          </a:p>
          <a:p>
            <a:endParaRPr lang="en-IN" dirty="0"/>
          </a:p>
          <a:p>
            <a:r>
              <a:rPr lang="as-IN" dirty="0"/>
              <a:t>কাব্যটি পাঁচালি   ও মঙ্গলকাব্যের ধারা অনুসরণে গী</a:t>
            </a:r>
            <a:r>
              <a:rPr lang="en-IN" dirty="0"/>
              <a:t>ত হ</a:t>
            </a:r>
            <a:r>
              <a:rPr lang="as-IN" dirty="0"/>
              <a:t>ত </a:t>
            </a:r>
            <a:endParaRPr lang="en-IN" dirty="0"/>
          </a:p>
          <a:p>
            <a:endParaRPr lang="en-IN" dirty="0"/>
          </a:p>
          <a:p>
            <a:r>
              <a:rPr lang="as-IN" dirty="0"/>
              <a:t>বৈষ্ণব ভক্তদের কাছে গ্রন্থটি ছিল </a:t>
            </a:r>
            <a:r>
              <a:rPr lang="en-IN" dirty="0" err="1"/>
              <a:t>আকর্ষণীয়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25150241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376</Words>
  <Application>Microsoft Office PowerPoint</Application>
  <PresentationFormat>Custom</PresentationFormat>
  <Paragraphs>113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Droplet</vt:lpstr>
      <vt:lpstr>কৃষ্ণদাস কবিরাজ ও অন্যান্য জীবনীকার  শ্রীচৈতন্যচরিতামৃত  লোচনদাস ও জয়ানন্দের  চৈতন্যমঙ্গল 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কৃষ্ণদাস কবিরাজ ও অন্যান্য জীবনীকার  শ্রীচৈতন্যচরিতামৃত  লোচনদাস ও জয়ানন্দের  চৈতন্যমঙ্গল </dc:title>
  <dc:creator>samsun.bengali@gmail.com</dc:creator>
  <cp:lastModifiedBy>admin</cp:lastModifiedBy>
  <cp:revision>8</cp:revision>
  <dcterms:created xsi:type="dcterms:W3CDTF">2022-12-27T15:21:06Z</dcterms:created>
  <dcterms:modified xsi:type="dcterms:W3CDTF">2022-12-29T08:15:55Z</dcterms:modified>
</cp:coreProperties>
</file>